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5143500" cx="9144000"/>
  <p:notesSz cx="6858000" cy="9144000"/>
  <p:embeddedFontLst>
    <p:embeddedFont>
      <p:font typeface="Economica"/>
      <p:regular r:id="rId24"/>
      <p:bold r:id="rId25"/>
      <p:italic r:id="rId26"/>
      <p:boldItalic r:id="rId27"/>
    </p:embeddedFont>
    <p:embeddedFont>
      <p:font typeface="Open Sans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Economica-regular.fntdata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Economica-italic.fntdata"/><Relationship Id="rId25" Type="http://schemas.openxmlformats.org/officeDocument/2006/relationships/font" Target="fonts/Economica-bold.fntdata"/><Relationship Id="rId28" Type="http://schemas.openxmlformats.org/officeDocument/2006/relationships/font" Target="fonts/OpenSans-regular.fntdata"/><Relationship Id="rId27" Type="http://schemas.openxmlformats.org/officeDocument/2006/relationships/font" Target="fonts/Economica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OpenSans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OpenSans-boldItalic.fntdata"/><Relationship Id="rId30" Type="http://schemas.openxmlformats.org/officeDocument/2006/relationships/font" Target="fonts/OpenSans-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49db920bf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49db920bf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4a45c10017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4a45c10017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4a5329924e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4a5329924e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4a45c10017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4a45c10017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4a6b2701fc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4a6b2701fc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4a3dbcc6ef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4a3dbcc6ef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4a5329924e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4a5329924e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49fd4e5feb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49fd4e5feb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4a448922c1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4a448922c1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4a448922c1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4a448922c1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a3dbcc6ef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a3dbcc6ef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4a3dbcc6ef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4a3dbcc6ef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4a5329924e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4a5329924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4a3dbcc6ef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4a3dbcc6ef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a448922c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4a448922c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4a45c10017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4a45c10017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a45c10017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a45c10017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4a45c10017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4a45c10017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1900525" y="1444250"/>
            <a:ext cx="52755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6000"/>
              <a:buNone/>
              <a:defRPr sz="16000">
                <a:solidFill>
                  <a:srgbClr val="4A86E8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6000"/>
              <a:buNone/>
              <a:defRPr sz="16000">
                <a:solidFill>
                  <a:srgbClr val="4A86E8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6000"/>
              <a:buNone/>
              <a:defRPr sz="16000">
                <a:solidFill>
                  <a:srgbClr val="4A86E8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6000"/>
              <a:buNone/>
              <a:defRPr sz="16000">
                <a:solidFill>
                  <a:srgbClr val="4A86E8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6000"/>
              <a:buNone/>
              <a:defRPr sz="16000">
                <a:solidFill>
                  <a:srgbClr val="4A86E8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6000"/>
              <a:buNone/>
              <a:defRPr sz="16000">
                <a:solidFill>
                  <a:srgbClr val="4A86E8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6000"/>
              <a:buNone/>
              <a:defRPr sz="16000">
                <a:solidFill>
                  <a:srgbClr val="4A86E8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6000"/>
              <a:buNone/>
              <a:defRPr sz="16000">
                <a:solidFill>
                  <a:srgbClr val="4A86E8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6000"/>
              <a:buNone/>
              <a:defRPr sz="16000">
                <a:solidFill>
                  <a:srgbClr val="4A86E8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1" name="Google Shape;61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2" name="Google Shape;6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3" name="Google Shape;63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80900" y="76200"/>
            <a:ext cx="2129673" cy="61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rgbClr val="4A86E8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rgbClr val="4A86E8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" name="Google Shape;2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66425" y="460225"/>
            <a:ext cx="2944302" cy="844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" name="Google Shape;26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13275" y="76200"/>
            <a:ext cx="1997296" cy="573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2" name="Google Shape;3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80900" y="76200"/>
            <a:ext cx="2129673" cy="61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6" name="Google Shape;36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80900" y="76200"/>
            <a:ext cx="2129673" cy="61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311700" y="555600"/>
            <a:ext cx="68022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1" name="Google Shape;41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80900" y="76200"/>
            <a:ext cx="2129673" cy="61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8"/>
          <p:cNvSpPr txBox="1"/>
          <p:nvPr>
            <p:ph type="title"/>
          </p:nvPr>
        </p:nvSpPr>
        <p:spPr>
          <a:xfrm>
            <a:off x="490250" y="450150"/>
            <a:ext cx="7982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5" name="Google Shape;4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6" name="Google Shape;46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80900" y="76200"/>
            <a:ext cx="2129673" cy="61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/>
          <p:nvPr/>
        </p:nvSpPr>
        <p:spPr>
          <a:xfrm>
            <a:off x="3783100" y="-25"/>
            <a:ext cx="5361000" cy="51435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9" name="Google Shape;49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0" name="Google Shape;50;p9"/>
          <p:cNvSpPr txBox="1"/>
          <p:nvPr>
            <p:ph type="title"/>
          </p:nvPr>
        </p:nvSpPr>
        <p:spPr>
          <a:xfrm>
            <a:off x="265500" y="929275"/>
            <a:ext cx="33936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4200"/>
              <a:buNone/>
              <a:defRPr>
                <a:solidFill>
                  <a:srgbClr val="4A86E8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" type="subTitle"/>
          </p:nvPr>
        </p:nvSpPr>
        <p:spPr>
          <a:xfrm>
            <a:off x="265500" y="2769000"/>
            <a:ext cx="35175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2" type="body"/>
          </p:nvPr>
        </p:nvSpPr>
        <p:spPr>
          <a:xfrm>
            <a:off x="3927925" y="724200"/>
            <a:ext cx="48486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>
                <a:solidFill>
                  <a:srgbClr val="000000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4" name="Google Shape;5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80900" y="76200"/>
            <a:ext cx="2129673" cy="61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7" name="Google Shape;5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  <a:defRPr sz="4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github.com/MiuLab/E2EDialog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Relationship Id="rId4" Type="http://schemas.openxmlformats.org/officeDocument/2006/relationships/hyperlink" Target="https://github.com/MiuLab/E2EDialog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5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/>
          <p:nvPr>
            <p:ph type="title"/>
          </p:nvPr>
        </p:nvSpPr>
        <p:spPr>
          <a:xfrm>
            <a:off x="773700" y="16742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/>
              <a:t>Double Dueling Agent </a:t>
            </a:r>
            <a:endParaRPr sz="3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/>
              <a:t>for Dialogue Policy Learning</a:t>
            </a:r>
            <a:endParaRPr sz="3800"/>
          </a:p>
        </p:txBody>
      </p:sp>
      <p:sp>
        <p:nvSpPr>
          <p:cNvPr id="71" name="Google Shape;71;p13"/>
          <p:cNvSpPr txBox="1"/>
          <p:nvPr>
            <p:ph idx="4294967295" type="subTitle"/>
          </p:nvPr>
        </p:nvSpPr>
        <p:spPr>
          <a:xfrm>
            <a:off x="2588050" y="3104550"/>
            <a:ext cx="4186500" cy="103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Yu-An Wang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https://github.com/MiuLab/E2EDialog</a:t>
            </a:r>
            <a:endParaRPr/>
          </a:p>
        </p:txBody>
      </p:sp>
      <p:pic>
        <p:nvPicPr>
          <p:cNvPr id="72" name="Google Shape;7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8692" y="4442100"/>
            <a:ext cx="2655300" cy="70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/>
          <p:nvPr>
            <p:ph type="title"/>
          </p:nvPr>
        </p:nvSpPr>
        <p:spPr>
          <a:xfrm>
            <a:off x="265500" y="929275"/>
            <a:ext cx="33936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Exploration Strategies</a:t>
            </a:r>
            <a:endParaRPr/>
          </a:p>
        </p:txBody>
      </p:sp>
      <p:sp>
        <p:nvSpPr>
          <p:cNvPr id="140" name="Google Shape;140;p22"/>
          <p:cNvSpPr txBox="1"/>
          <p:nvPr>
            <p:ph idx="2" type="body"/>
          </p:nvPr>
        </p:nvSpPr>
        <p:spPr>
          <a:xfrm>
            <a:off x="3927925" y="724200"/>
            <a:ext cx="48486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Noisy Network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Curiosity-based Exploration</a:t>
            </a:r>
            <a:endParaRPr/>
          </a:p>
        </p:txBody>
      </p:sp>
      <p:sp>
        <p:nvSpPr>
          <p:cNvPr id="141" name="Google Shape;141;p22"/>
          <p:cNvSpPr txBox="1"/>
          <p:nvPr>
            <p:ph idx="1" type="subTitle"/>
          </p:nvPr>
        </p:nvSpPr>
        <p:spPr>
          <a:xfrm>
            <a:off x="265500" y="2769000"/>
            <a:ext cx="35175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Noisy DQN</a:t>
            </a:r>
            <a:endParaRPr/>
          </a:p>
        </p:txBody>
      </p:sp>
      <p:sp>
        <p:nvSpPr>
          <p:cNvPr id="147" name="Google Shape;147;p23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Add noise in linear layer to induce stochastic exploration</a:t>
            </a:r>
            <a:endParaRPr/>
          </a:p>
        </p:txBody>
      </p:sp>
      <p:pic>
        <p:nvPicPr>
          <p:cNvPr id="148" name="Google Shape;14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3975" y="1980750"/>
            <a:ext cx="3752850" cy="253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Curiosity-based Exploration</a:t>
            </a:r>
            <a:endParaRPr/>
          </a:p>
        </p:txBody>
      </p:sp>
      <p:sp>
        <p:nvSpPr>
          <p:cNvPr id="154" name="Google Shape;154;p24"/>
          <p:cNvSpPr txBox="1"/>
          <p:nvPr>
            <p:ph idx="1" type="body"/>
          </p:nvPr>
        </p:nvSpPr>
        <p:spPr>
          <a:xfrm>
            <a:off x="311700" y="1225225"/>
            <a:ext cx="44010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 error of next state’s prediction as intrinsic reward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High error -&gt; the state is novel for the agent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5" name="Google Shape;15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7150" y="1262650"/>
            <a:ext cx="4092448" cy="3279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/>
          <p:nvPr>
            <p:ph type="title"/>
          </p:nvPr>
        </p:nvSpPr>
        <p:spPr>
          <a:xfrm>
            <a:off x="265500" y="929275"/>
            <a:ext cx="33936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Experiments</a:t>
            </a:r>
            <a:endParaRPr/>
          </a:p>
        </p:txBody>
      </p:sp>
      <p:sp>
        <p:nvSpPr>
          <p:cNvPr id="161" name="Google Shape;161;p25"/>
          <p:cNvSpPr txBox="1"/>
          <p:nvPr>
            <p:ph idx="2" type="body"/>
          </p:nvPr>
        </p:nvSpPr>
        <p:spPr>
          <a:xfrm>
            <a:off x="3927925" y="724200"/>
            <a:ext cx="48486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Variants of DQN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Exploration strategies</a:t>
            </a:r>
            <a:endParaRPr/>
          </a:p>
        </p:txBody>
      </p:sp>
      <p:sp>
        <p:nvSpPr>
          <p:cNvPr id="162" name="Google Shape;162;p25"/>
          <p:cNvSpPr txBox="1"/>
          <p:nvPr>
            <p:ph idx="1" type="subTitle"/>
          </p:nvPr>
        </p:nvSpPr>
        <p:spPr>
          <a:xfrm>
            <a:off x="265500" y="2769000"/>
            <a:ext cx="35175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Setup</a:t>
            </a:r>
            <a:endParaRPr/>
          </a:p>
        </p:txBody>
      </p:sp>
      <p:sp>
        <p:nvSpPr>
          <p:cNvPr id="168" name="Google Shape;168;p26"/>
          <p:cNvSpPr txBox="1"/>
          <p:nvPr>
            <p:ph idx="1" type="body"/>
          </p:nvPr>
        </p:nvSpPr>
        <p:spPr>
          <a:xfrm>
            <a:off x="311700" y="1225225"/>
            <a:ext cx="37680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Task: Movie-Ticket Booking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Each model trained 5 times with different random seeds</a:t>
            </a:r>
            <a:endParaRPr/>
          </a:p>
        </p:txBody>
      </p:sp>
      <p:pic>
        <p:nvPicPr>
          <p:cNvPr id="169" name="Google Shape;16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1675" y="940800"/>
            <a:ext cx="4861800" cy="377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Variants of DQN</a:t>
            </a:r>
            <a:endParaRPr/>
          </a:p>
        </p:txBody>
      </p:sp>
      <p:sp>
        <p:nvSpPr>
          <p:cNvPr id="175" name="Google Shape;175;p27"/>
          <p:cNvSpPr txBox="1"/>
          <p:nvPr>
            <p:ph idx="1" type="body"/>
          </p:nvPr>
        </p:nvSpPr>
        <p:spPr>
          <a:xfrm>
            <a:off x="311700" y="1225225"/>
            <a:ext cx="3864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Dueling DQN performs best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DQN and Distributional DQN sometimes fail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Prioritized DQN always fails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Final choice: Double + Dueling</a:t>
            </a:r>
            <a:endParaRPr/>
          </a:p>
        </p:txBody>
      </p:sp>
      <p:pic>
        <p:nvPicPr>
          <p:cNvPr id="176" name="Google Shape;17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7875" y="1225225"/>
            <a:ext cx="4626194" cy="335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8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Choosing a suitable exploration strategy can make training more stable</a:t>
            </a:r>
            <a:endParaRPr/>
          </a:p>
        </p:txBody>
      </p:sp>
      <p:sp>
        <p:nvSpPr>
          <p:cNvPr id="182" name="Google Shape;182;p28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Exploration Strategies</a:t>
            </a:r>
            <a:endParaRPr/>
          </a:p>
        </p:txBody>
      </p:sp>
      <p:pic>
        <p:nvPicPr>
          <p:cNvPr id="183" name="Google Shape;18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675" y="1811200"/>
            <a:ext cx="3623368" cy="2825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0956" y="1877843"/>
            <a:ext cx="3623368" cy="28253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</a:t>
            </a:r>
            <a:endParaRPr/>
          </a:p>
        </p:txBody>
      </p:sp>
      <p:sp>
        <p:nvSpPr>
          <p:cNvPr id="190" name="Google Shape;190;p29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Dueling DQN performs best in this task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Suitable exploration strategies can make training more stable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0"/>
          <p:cNvSpPr txBox="1"/>
          <p:nvPr>
            <p:ph type="title"/>
          </p:nvPr>
        </p:nvSpPr>
        <p:spPr>
          <a:xfrm>
            <a:off x="490250" y="1109025"/>
            <a:ext cx="7982100" cy="159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 for Listening</a:t>
            </a:r>
            <a:endParaRPr/>
          </a:p>
        </p:txBody>
      </p:sp>
      <p:pic>
        <p:nvPicPr>
          <p:cNvPr id="196" name="Google Shape;19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6824" y="1231200"/>
            <a:ext cx="2295475" cy="206537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0"/>
          <p:cNvSpPr txBox="1"/>
          <p:nvPr/>
        </p:nvSpPr>
        <p:spPr>
          <a:xfrm>
            <a:off x="617850" y="3194225"/>
            <a:ext cx="7854600" cy="133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code is available here: </a:t>
            </a:r>
            <a:r>
              <a:rPr lang="en" sz="18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https://github.com/MiuLab/E2EDialog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paper with more details </a:t>
            </a:r>
            <a:r>
              <a:rPr i="1"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Investigating Variants of Deep Q-Networks for Task-Completion Dialogue Policy</a:t>
            </a: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will be available on arxiv soon.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203" name="Google Shape;203;p3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Hessel, Matteo, et al. "Rainbow: Combining improvements in deep reinforcement learning." arXiv preprint arXiv:1710.02298 (2017).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●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Van Hasselt, Hado, Arthur Guez, and David Silver. "Deep Reinforcement Learning with Double Q-Learning." AAAI. Vol. 2. 2016.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●"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Wang, Ziyu, et al. "Dueling network architectures for deep reinforcement learning." </a:t>
            </a:r>
            <a:r>
              <a:rPr i="1" lang="en" sz="12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arXiv preprint arXiv:1511.06581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(2015).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Arial"/>
              <a:buChar char="●"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Schaul, Tom, et al. "Prioritized experience replay." </a:t>
            </a:r>
            <a:r>
              <a:rPr i="1" lang="en" sz="12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arXiv preprint arXiv:1511.05952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(2015)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Arial"/>
              <a:buChar char="●"/>
            </a:pPr>
            <a:r>
              <a:rPr lang="en" sz="12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Bellemare, Marc G., Will Dabney, and Rémi Munos. "A distributional perspective on reinforcement learning." </a:t>
            </a:r>
            <a:r>
              <a:rPr i="1" lang="en" sz="12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arXiv preprint arXiv:1707.06887</a:t>
            </a:r>
            <a:r>
              <a:rPr lang="en" sz="12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(2017).</a:t>
            </a:r>
            <a:endParaRPr sz="12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Arial"/>
              <a:buChar char="●"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Fortunato, Meire, et al. "Noisy networks for exploration." </a:t>
            </a:r>
            <a:r>
              <a:rPr i="1" lang="en" sz="12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arXiv preprint arXiv:1706.10295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(2017).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Arial"/>
              <a:buChar char="●"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Pathak, Deepak, et al. "Curiosity-driven exploration by self-supervised prediction." </a:t>
            </a:r>
            <a:r>
              <a:rPr i="1" lang="en" sz="12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International Conference on Machine Learning (ICML)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 Vol. 2017. 2017.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Double Dueling DQN</a:t>
            </a:r>
            <a:endParaRPr/>
          </a:p>
        </p:txBody>
      </p:sp>
      <p:sp>
        <p:nvSpPr>
          <p:cNvPr id="78" name="Google Shape;78;p1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Microsoft Dialogue Challenge</a:t>
            </a:r>
            <a:endParaRPr/>
          </a:p>
        </p:txBody>
      </p:sp>
      <p:pic>
        <p:nvPicPr>
          <p:cNvPr id="79" name="Google Shape;7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175" y="2177525"/>
            <a:ext cx="8628574" cy="162137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4"/>
          <p:cNvSpPr/>
          <p:nvPr/>
        </p:nvSpPr>
        <p:spPr>
          <a:xfrm>
            <a:off x="345300" y="2833725"/>
            <a:ext cx="8520600" cy="468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Outline</a:t>
            </a:r>
            <a:endParaRPr/>
          </a:p>
        </p:txBody>
      </p:sp>
      <p:sp>
        <p:nvSpPr>
          <p:cNvPr id="86" name="Google Shape;86;p15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Variants of DQN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DQN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Double DQN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Dueling DQN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Prioritized DQN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Distributional DQN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Exploration Strategies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Noisy DQN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Curiosity-based Exploration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Experiments On Task-completion Dialogue Policy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>
            <p:ph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What is the BEST RL Algorithm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 for Dialogue Policy?</a:t>
            </a:r>
            <a:endParaRPr sz="3600"/>
          </a:p>
        </p:txBody>
      </p:sp>
      <p:sp>
        <p:nvSpPr>
          <p:cNvPr id="92" name="Google Shape;92;p16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There are too many RL algorithms: Policy Gradient, Actor-Critic, DDPG, PPO, DQN, DDQN, Distributional DQN…...etc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5275" y="1448400"/>
            <a:ext cx="4377875" cy="356845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7"/>
          <p:cNvSpPr txBox="1"/>
          <p:nvPr>
            <p:ph type="title"/>
          </p:nvPr>
        </p:nvSpPr>
        <p:spPr>
          <a:xfrm>
            <a:off x="265500" y="929275"/>
            <a:ext cx="33936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Rainbow</a:t>
            </a:r>
            <a:endParaRPr/>
          </a:p>
        </p:txBody>
      </p:sp>
      <p:sp>
        <p:nvSpPr>
          <p:cNvPr id="99" name="Google Shape;99;p17"/>
          <p:cNvSpPr txBox="1"/>
          <p:nvPr>
            <p:ph idx="2" type="body"/>
          </p:nvPr>
        </p:nvSpPr>
        <p:spPr>
          <a:xfrm>
            <a:off x="3927925" y="724200"/>
            <a:ext cx="4848600" cy="369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Combine 5 variants of DQN and test on Atari 2600</a:t>
            </a:r>
            <a:endParaRPr/>
          </a:p>
        </p:txBody>
      </p:sp>
      <p:sp>
        <p:nvSpPr>
          <p:cNvPr id="100" name="Google Shape;100;p17"/>
          <p:cNvSpPr txBox="1"/>
          <p:nvPr>
            <p:ph idx="1" type="subTitle"/>
          </p:nvPr>
        </p:nvSpPr>
        <p:spPr>
          <a:xfrm>
            <a:off x="265500" y="2769000"/>
            <a:ext cx="35175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https://arxiv.org/pdf/1710.02298.pdf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Deep Q-Networks (DQN)</a:t>
            </a:r>
            <a:endParaRPr/>
          </a:p>
        </p:txBody>
      </p:sp>
      <p:sp>
        <p:nvSpPr>
          <p:cNvPr id="106" name="Google Shape;106;p18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Value-based RL algorithm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Learn a Q-Value function obeys a Bellman Equation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Loss Function</a:t>
            </a:r>
            <a:endParaRPr/>
          </a:p>
        </p:txBody>
      </p:sp>
      <p:pic>
        <p:nvPicPr>
          <p:cNvPr descr="Q^*(s,a)=\mathbb{E}_{s'}[r+\gamma Q^*(s',a')|s' ,a']" id="107" name="Google Shape;107;p18" title="MathEquation,#0000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6125" y="2216063"/>
            <a:ext cx="4031746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(\theta)=\mathbb{E}[(r+\gamma \max_{a'}Q(s',a',\theta')-Q(s,a,\theta))^2]" id="108" name="Google Shape;108;p18" title="MathEquation,#0000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80163" y="3270888"/>
            <a:ext cx="5183674" cy="31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Double DQN and Dueling DQN</a:t>
            </a:r>
            <a:endParaRPr/>
          </a:p>
        </p:txBody>
      </p:sp>
      <p:sp>
        <p:nvSpPr>
          <p:cNvPr id="114" name="Google Shape;114;p19"/>
          <p:cNvSpPr txBox="1"/>
          <p:nvPr>
            <p:ph idx="1" type="body"/>
          </p:nvPr>
        </p:nvSpPr>
        <p:spPr>
          <a:xfrm>
            <a:off x="276775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Double DQN: D</a:t>
            </a:r>
            <a:r>
              <a:rPr lang="en"/>
              <a:t>ecouple selection and evaluation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Dueling DQN: </a:t>
            </a:r>
            <a:r>
              <a:rPr lang="en"/>
              <a:t>Split Q-value into advantage function and value function</a:t>
            </a:r>
            <a:endParaRPr/>
          </a:p>
        </p:txBody>
      </p:sp>
      <p:pic>
        <p:nvPicPr>
          <p:cNvPr descr="L(\theta)=\mathbb{E}[(r+\gamma \max_{a'}Q(s',a',\theta')-Q(s,a,\theta))^2]" id="115" name="Google Shape;115;p19" title="MathEquation,#0000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4958" y="1921975"/>
            <a:ext cx="5014088" cy="3071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(\theta)=\mathbb{E}[(r+\gamma Q(s', \arg\max_{a'}Q(s',a',\theta), \theta')-Q(s,a,\theta))^2]" id="116" name="Google Shape;116;p19" title="MathEquation,#0000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22125" y="2513242"/>
            <a:ext cx="6299750" cy="30710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7" name="Google Shape;117;p19"/>
          <p:cNvCxnSpPr>
            <a:stCxn id="115" idx="2"/>
            <a:endCxn id="116" idx="0"/>
          </p:cNvCxnSpPr>
          <p:nvPr/>
        </p:nvCxnSpPr>
        <p:spPr>
          <a:xfrm>
            <a:off x="4572002" y="2229083"/>
            <a:ext cx="0" cy="2841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descr="Q(s,a)=A(s,a)+V(s)-\frac{1}{N_{actions}}\sum\limits_{i}A(s,a_i)" id="118" name="Google Shape;118;p19" title="MathEquation,#0000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23828" y="3680525"/>
            <a:ext cx="4426500" cy="47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Distributional DQN (Categorical DQN)</a:t>
            </a:r>
            <a:endParaRPr/>
          </a:p>
        </p:txBody>
      </p:sp>
      <p:sp>
        <p:nvSpPr>
          <p:cNvPr id="124" name="Google Shape;124;p20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Learn the distribution of value function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 a set of atoms to model a discrete distribution</a:t>
            </a:r>
            <a:endParaRPr/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Project the target distribution on the support vector, then minimize KL-divergence</a:t>
            </a:r>
            <a:endParaRPr/>
          </a:p>
        </p:txBody>
      </p:sp>
      <p:pic>
        <p:nvPicPr>
          <p:cNvPr descr="L(\theta)=D_{KL}(\Phi \hat{\mathcal{T}} Z_{\theta'}(s,a) || Z_\theta(s,a))" id="125" name="Google Shape;125;p20" title="MathEquation,#0000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2650" y="3485800"/>
            <a:ext cx="3298702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{z_i=V_{min}+i(\frac{V_{max}-V_{min}}{N-1}) | 0\leq i \leq N\}" id="126" name="Google Shape;126;p20" title="MathEquation,#0000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23225" y="2182200"/>
            <a:ext cx="3097560" cy="31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Prioritized DQN</a:t>
            </a:r>
            <a:endParaRPr/>
          </a:p>
        </p:txBody>
      </p:sp>
      <p:sp>
        <p:nvSpPr>
          <p:cNvPr id="132" name="Google Shape;132;p2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Assign every transition a priority in replay buffer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Sample transitions with probability according to priorities</a:t>
            </a:r>
            <a:endParaRPr/>
          </a:p>
        </p:txBody>
      </p:sp>
      <p:pic>
        <p:nvPicPr>
          <p:cNvPr descr="p_i=|r + \gamma\max\limits_{a_i'}Q(s_i',a_i',\theta')-Q(s_i,a_i,\theta)|^\alpha" id="133" name="Google Shape;133;p21" title="MathEquation,#0000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17500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_i=|r + \gamma\max\limits_{a_i'}Q(s_i',a_i',\theta')-Q(s_i,a_i,\theta)|^\alpha" id="134" name="Google Shape;134;p21" title="MathEquation,#0000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04563" y="1776175"/>
            <a:ext cx="4134884" cy="44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